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9" r:id="rId4"/>
    <p:sldId id="27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8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C65D-5A25-4354-9A80-1B1045C515F0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1D6-8D50-4E07-964F-ED484263F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212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C65D-5A25-4354-9A80-1B1045C515F0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1D6-8D50-4E07-964F-ED484263F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70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C65D-5A25-4354-9A80-1B1045C515F0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1D6-8D50-4E07-964F-ED484263F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735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C65D-5A25-4354-9A80-1B1045C515F0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1D6-8D50-4E07-964F-ED484263F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504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C65D-5A25-4354-9A80-1B1045C515F0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1D6-8D50-4E07-964F-ED484263F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167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C65D-5A25-4354-9A80-1B1045C515F0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1D6-8D50-4E07-964F-ED484263F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91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C65D-5A25-4354-9A80-1B1045C515F0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1D6-8D50-4E07-964F-ED484263F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568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C65D-5A25-4354-9A80-1B1045C515F0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1D6-8D50-4E07-964F-ED484263F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439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C65D-5A25-4354-9A80-1B1045C515F0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1D6-8D50-4E07-964F-ED484263F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525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C65D-5A25-4354-9A80-1B1045C515F0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1D6-8D50-4E07-964F-ED484263F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478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C65D-5A25-4354-9A80-1B1045C515F0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1D6-8D50-4E07-964F-ED484263F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990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DC65D-5A25-4354-9A80-1B1045C515F0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A61D6-8D50-4E07-964F-ED484263F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800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7.png"/><Relationship Id="rId4" Type="http://schemas.openxmlformats.org/officeDocument/2006/relationships/image" Target="../media/image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 фотометрические  величины  и  их единицы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484784"/>
            <a:ext cx="84867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Фотометрия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раздел оптики, занимающийся вопросами измерения интенсивности света и его источников. В фотометрии используются следующие величины: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энергетические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характеризуют энергетические параметры оптического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излучения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безотносительно к его действию на приемники излучения;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световые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характеризуют физиологические действия света и оцениваются по воздействию на глаз (исходят из так называемой средней чувствительности глаза) или другие приемники излучения.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983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24283" y="0"/>
            <a:ext cx="39979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Энергетические величины 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2932" y="461665"/>
            <a:ext cx="9026471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339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Поток излучения Ф</a:t>
            </a:r>
            <a:r>
              <a:rPr kumimoji="0" lang="ru-RU" altLang="ru-RU" b="1" i="0" u="none" strike="noStrike" cap="none" normalizeH="0" baseline="-3000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–величина равная отношению энергии</a:t>
            </a:r>
            <a:r>
              <a:rPr kumimoji="0" lang="en-US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W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излучения ко времени </a:t>
            </a:r>
            <a:r>
              <a:rPr kumimoji="0" lang="en-US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t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, за которое излучение произошло: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33972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1081624"/>
              </p:ext>
            </p:extLst>
          </p:nvPr>
        </p:nvGraphicFramePr>
        <p:xfrm>
          <a:off x="4127216" y="1039706"/>
          <a:ext cx="792088" cy="5674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1" name="Формула" r:id="rId3" imgW="634725" imgH="457002" progId="Equation.3">
                  <p:embed/>
                </p:oleObj>
              </mc:Choice>
              <mc:Fallback>
                <p:oleObj name="Формула" r:id="rId3" imgW="634725" imgH="457002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7216" y="1039706"/>
                        <a:ext cx="792088" cy="56746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52932" y="1656913"/>
            <a:ext cx="6336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Единица потока излучения</a:t>
            </a:r>
            <a:r>
              <a:rPr lang="ru-RU" altLang="ru-RU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ватт (Вт). </a:t>
            </a:r>
            <a:endParaRPr lang="ru-RU" alt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0" y="2026245"/>
            <a:ext cx="90264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Энергетическая светимость (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излучательность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величина, равная отношению потока излучения Фе, испускаемого поверхностью, к площади S сечения, сквозь которое этот поток проходит: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986277"/>
              </p:ext>
            </p:extLst>
          </p:nvPr>
        </p:nvGraphicFramePr>
        <p:xfrm>
          <a:off x="4098551" y="2852936"/>
          <a:ext cx="829367" cy="572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2" name="Формула" r:id="rId5" imgW="672808" imgH="469696" progId="Equation.3">
                  <p:embed/>
                </p:oleObj>
              </mc:Choice>
              <mc:Fallback>
                <p:oleObj name="Формула" r:id="rId5" imgW="672808" imgH="469696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8551" y="2852936"/>
                        <a:ext cx="829367" cy="5723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-14051" y="3536007"/>
            <a:ext cx="89544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Единица энергетической светимости —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ватт на метр в квадрате (Вт/м2).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-14051" y="4112205"/>
            <a:ext cx="89792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Энергетическая сила света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величина, равная отношению потока излучения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Фe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источника к телесному углу </a:t>
            </a:r>
            <a:r>
              <a:rPr lang="ru-RU" i="1" dirty="0">
                <a:sym typeface="Symbol"/>
              </a:rPr>
              <a:t>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 пределах которого это излучение распространяется: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0438020"/>
              </p:ext>
            </p:extLst>
          </p:nvPr>
        </p:nvGraphicFramePr>
        <p:xfrm>
          <a:off x="4135477" y="4842001"/>
          <a:ext cx="861380" cy="64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3" name="Формула" r:id="rId7" imgW="545626" imgH="406048" progId="Equation.3">
                  <p:embed/>
                </p:oleObj>
              </mc:Choice>
              <mc:Fallback>
                <p:oleObj name="Формула" r:id="rId7" imgW="545626" imgH="406048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5477" y="4842001"/>
                        <a:ext cx="861380" cy="6498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33640" y="5517232"/>
            <a:ext cx="90264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Единица энергетической силы света —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ватт на стерадиан (Вт/ср).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799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848" y="476672"/>
            <a:ext cx="8999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Энергетическая яркость (лучистость) </a:t>
            </a:r>
            <a:r>
              <a:rPr 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i="1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b="1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величина, равная отношению энергети­ческой силы света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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элемента излучающей поверхности к площади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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проекции этого  элемента на плоскость, перпендикулярную направлению наблюдения: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712292"/>
              </p:ext>
            </p:extLst>
          </p:nvPr>
        </p:nvGraphicFramePr>
        <p:xfrm>
          <a:off x="2987825" y="1535375"/>
          <a:ext cx="1647892" cy="381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name="Формула" r:id="rId3" imgW="1028254" imgH="241195" progId="Equation.3">
                  <p:embed/>
                </p:oleObj>
              </mc:Choice>
              <mc:Fallback>
                <p:oleObj name="Формула" r:id="rId3" imgW="1028254" imgH="241195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5" y="1535375"/>
                        <a:ext cx="1647892" cy="3814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2060848"/>
            <a:ext cx="8903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Единица энергетической яркости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ватт на  стерадиан-метр в квадрате (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/(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)).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7432" y="2852936"/>
            <a:ext cx="90165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Энергетическая освещенность (облученность)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b="1" i="1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 величину потока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из­лучения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падающего на единицу освещаемой поверхности.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Единица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энергетической освещенности совпадает с единицей энергетической светимости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100813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39108" y="0"/>
            <a:ext cx="30471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Световые величины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34660" y="404664"/>
            <a:ext cx="91431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Световой поток Ф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как мощность оптического излучения по вызываемому им световому ощущению (по его действию на селективный приемник света с заданной спектральной чувствительностью).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Единица светового потока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люмен (лм): 1 лм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световой поток, испускаемый точечным источником силой света в 1 кд внутри телесного угла в 1 ср (при равномерности поля излучения внутри телесного угла).  1 лм  = 1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кд.ср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Светимость R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физическая величина, равная световому потоку, испускаемому   с единицы площади: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6960494"/>
              </p:ext>
            </p:extLst>
          </p:nvPr>
        </p:nvGraphicFramePr>
        <p:xfrm>
          <a:off x="3629025" y="2708275"/>
          <a:ext cx="1093788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3" name="Формула" r:id="rId3" imgW="596880" imgH="177480" progId="Equation.3">
                  <p:embed/>
                </p:oleObj>
              </mc:Choice>
              <mc:Fallback>
                <p:oleObj name="Формула" r:id="rId3" imgW="596880" imgH="177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9025" y="2708275"/>
                        <a:ext cx="1093788" cy="323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6" name="Прямоугольник 5"/>
              <p:cNvSpPr/>
              <p:nvPr/>
            </p:nvSpPr>
            <p:spPr>
              <a:xfrm>
                <a:off x="0" y="3429000"/>
                <a:ext cx="9108504" cy="22354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Яркость В</a:t>
                </a:r>
                <a:r>
                  <a:rPr lang="el-GR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φ</a:t>
                </a:r>
                <a:r>
                  <a:rPr lang="ru-RU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светящейся поверхности в некотором направлении </a:t>
                </a:r>
                <a:r>
                  <a:rPr lang="el-GR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φ</a:t>
                </a: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есть величина,  равная отношению силы света I в этом направлении к площади S проекции светящейся  поверхности на плоскость, перпендикулярную данному направлению:</a:t>
                </a:r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/>
                            <a:cs typeface="Times New Roman" panose="02020603050405020304" pitchFamily="18" charset="0"/>
                          </a:rPr>
                          <m:t>𝑩</m:t>
                        </m:r>
                      </m:e>
                      <m:sub>
                        <m:r>
                          <a:rPr lang="en-US" sz="2000" b="1" i="1" smtClean="0"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𝝋</m:t>
                        </m:r>
                      </m:sub>
                    </m:sSub>
                    <m:r>
                      <a:rPr lang="en-US" sz="2000" b="1" i="1" smtClean="0"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000" b="1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latin typeface="Cambria Math"/>
                            <a:cs typeface="Times New Roman" panose="02020603050405020304" pitchFamily="18" charset="0"/>
                          </a:rPr>
                          <m:t>𝑰</m:t>
                        </m:r>
                      </m:num>
                      <m:den>
                        <m:r>
                          <a:rPr lang="en-US" sz="2000" b="1" i="1" smtClean="0">
                            <a:latin typeface="Cambria Math"/>
                            <a:cs typeface="Times New Roman" panose="02020603050405020304" pitchFamily="18" charset="0"/>
                          </a:rPr>
                          <m:t>𝑺</m:t>
                        </m:r>
                        <m:r>
                          <a:rPr lang="en-US" sz="2000" b="1" i="1" smtClean="0"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∙</m:t>
                        </m:r>
                        <m:func>
                          <m:funcPr>
                            <m:ctrlPr>
                              <a:rPr lang="en-US" sz="2000" b="1" i="1" smtClean="0"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2000" b="0" i="1" smtClean="0"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𝝋</m:t>
                            </m:r>
                          </m:e>
                        </m:func>
                      </m:den>
                    </m:f>
                  </m:oMath>
                </a14:m>
                <a:endParaRPr lang="en-US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ru-RU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Единица </a:t>
                </a:r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яркости —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кандела на метр в квадрате (</a:t>
                </a: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кд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</a:t>
                </a: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</a:t>
                </a:r>
                <a:r>
                  <a:rPr lang="ru-RU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).</a:t>
                </a:r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ru-RU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Освещённостъю</a:t>
                </a:r>
                <a:r>
                  <a:rPr lang="ru-RU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называется физическая величина, равная световому потоку </a:t>
                </a: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Ф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падающему на единицу площади освещаемой поверхности</a:t>
                </a:r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429000"/>
                <a:ext cx="9108504" cy="2235484"/>
              </a:xfrm>
              <a:prstGeom prst="rect">
                <a:avLst/>
              </a:prstGeom>
              <a:blipFill rotWithShape="1">
                <a:blip r:embed="rId5"/>
                <a:stretch>
                  <a:fillRect l="-535" t="-1366" r="-535" b="-32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8060370"/>
              </p:ext>
            </p:extLst>
          </p:nvPr>
        </p:nvGraphicFramePr>
        <p:xfrm>
          <a:off x="3642586" y="5720638"/>
          <a:ext cx="1217446" cy="3246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4" name="Формула" r:id="rId6" imgW="710891" imgH="190417" progId="Equation.3">
                  <p:embed/>
                </p:oleObj>
              </mc:Choice>
              <mc:Fallback>
                <p:oleObj name="Формула" r:id="rId6" imgW="710891" imgH="190417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2586" y="5720638"/>
                        <a:ext cx="1217446" cy="32465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28030" y="6093296"/>
            <a:ext cx="90804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339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Единица 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освещенности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—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люкс (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лк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): 1 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лк</a:t>
            </a:r>
            <a:r>
              <a:rPr kumimoji="0" lang="en-US" altLang="ru-RU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—освещенность поверхности, на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1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м</a:t>
            </a:r>
            <a:r>
              <a:rPr kumimoji="0" lang="ru-RU" altLang="ru-RU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2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которой падает световой поток в 1</a:t>
            </a:r>
            <a:r>
              <a:rPr kumimoji="0" lang="ru-RU" alt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лм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(1</a:t>
            </a:r>
            <a:r>
              <a:rPr kumimoji="0" lang="ru-RU" alt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лм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= 1 </a:t>
            </a:r>
            <a:r>
              <a:rPr kumimoji="0" lang="ru-RU" alt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лм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/</a:t>
            </a:r>
            <a:r>
              <a:rPr kumimoji="0" lang="ru-RU" alt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м</a:t>
            </a:r>
            <a:r>
              <a:rPr kumimoji="0" lang="ru-RU" altLang="ru-RU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2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).   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5738" y="3059668"/>
            <a:ext cx="90527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Единица светимости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—люмен на метр в квадрате (лм/м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9775359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457</Words>
  <Application>Microsoft Office PowerPoint</Application>
  <PresentationFormat>Экран (4:3)</PresentationFormat>
  <Paragraphs>29</Paragraphs>
  <Slides>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Тема Office</vt:lpstr>
      <vt:lpstr>Формула</vt:lpstr>
      <vt:lpstr>Microsoft Equation 3.0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ОПТИКА</dc:title>
  <dc:creator>Диас</dc:creator>
  <cp:lastModifiedBy>Диас</cp:lastModifiedBy>
  <cp:revision>9</cp:revision>
  <dcterms:created xsi:type="dcterms:W3CDTF">2021-02-12T07:26:32Z</dcterms:created>
  <dcterms:modified xsi:type="dcterms:W3CDTF">2021-11-22T02:48:56Z</dcterms:modified>
</cp:coreProperties>
</file>